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562" r:id="rId3"/>
    <p:sldId id="552" r:id="rId4"/>
    <p:sldId id="561" r:id="rId5"/>
    <p:sldId id="549" r:id="rId6"/>
    <p:sldId id="518" r:id="rId7"/>
    <p:sldId id="550" r:id="rId8"/>
    <p:sldId id="524" r:id="rId9"/>
    <p:sldId id="564" r:id="rId10"/>
    <p:sldId id="551" r:id="rId11"/>
    <p:sldId id="536" r:id="rId12"/>
    <p:sldId id="563" r:id="rId13"/>
    <p:sldId id="565" r:id="rId14"/>
    <p:sldId id="525" r:id="rId15"/>
    <p:sldId id="539" r:id="rId16"/>
    <p:sldId id="540" r:id="rId17"/>
    <p:sldId id="526" r:id="rId18"/>
    <p:sldId id="555" r:id="rId19"/>
    <p:sldId id="557" r:id="rId20"/>
    <p:sldId id="556" r:id="rId21"/>
    <p:sldId id="541" r:id="rId22"/>
    <p:sldId id="529" r:id="rId23"/>
    <p:sldId id="566" r:id="rId24"/>
    <p:sldId id="528" r:id="rId25"/>
    <p:sldId id="553" r:id="rId26"/>
    <p:sldId id="554" r:id="rId27"/>
    <p:sldId id="530" r:id="rId28"/>
    <p:sldId id="531" r:id="rId29"/>
    <p:sldId id="533" r:id="rId30"/>
    <p:sldId id="54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A8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902"/>
    <p:restoredTop sz="96327"/>
  </p:normalViewPr>
  <p:slideViewPr>
    <p:cSldViewPr snapToGrid="0" snapToObjects="1">
      <p:cViewPr varScale="1">
        <p:scale>
          <a:sx n="109" d="100"/>
          <a:sy n="109" d="100"/>
        </p:scale>
        <p:origin x="2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10.png>
</file>

<file path=ppt/media/image12.jpg>
</file>

<file path=ppt/media/image13.png>
</file>

<file path=ppt/media/image130.png>
</file>

<file path=ppt/media/image131.png>
</file>

<file path=ppt/media/image14.png>
</file>

<file path=ppt/media/image15.png>
</file>

<file path=ppt/media/image150.png>
</file>

<file path=ppt/media/image16.png>
</file>

<file path=ppt/media/image18.png>
</file>

<file path=ppt/media/image19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51.png>
</file>

<file path=ppt/media/image6.png>
</file>

<file path=ppt/media/image7.png>
</file>

<file path=ppt/media/image7.sv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0868C-5C37-044D-A447-DAFE82A26FDE}" type="datetimeFigureOut">
              <a:rPr lang="en-US" smtClean="0"/>
              <a:t>3/23/23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21F16-F797-5E46-A44D-9E9DC41D9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22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FAF41-4772-F440-8036-0D1977AC3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8239CF-F48C-6642-8BDA-7C676E460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0FD69-59E2-3D4A-A095-9B934A3B1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60F28-2ADF-1840-B380-5B825F950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A1D84-4267-5441-BD53-F314798C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0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4C054-7584-8246-A5C0-3DC4A29FF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0C9DD-1154-DC42-9B7B-71CA92EEB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99627-5ADB-9F44-98BE-2968C5632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1B837-D3F6-FE47-832E-E9EA69B77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AE368-2AB9-E149-BA29-05FF8EC3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20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466178-0784-714C-BF48-1C5A4DB4B2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C87E1C-37E9-554E-92EF-CA445D1D0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85719-D458-5F4E-8BC3-8F5E6991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857C5-0DD3-0C47-87D8-EF93EA3F2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34575-0A66-FF4F-9B28-C173C4FC0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5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776C3-137F-DD43-B707-77AC15C15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4DF31-EF8D-114B-A678-51753C9D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D2AED-FB19-6249-B12A-E0F2468AD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8102A-8BFD-2F45-B401-ADB9993E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3705A-7663-294A-A3D1-03859FF5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627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86B6-B38C-224B-8B42-7C2A283DF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11C3D-9E37-1445-80B3-7F1C74755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A0566-6542-8949-8284-8B45F7E7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947A6-E1A7-9846-A1AE-478D009E1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834F4-6ECD-F643-8C9E-4B80DFC4F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23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47DC5-D551-844C-A252-68A64C88B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93E84-CFE9-AE44-8262-78A492B586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55F31-E76D-B843-B193-DAAB9C0BA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4E3D6-A5C8-4042-872F-6F4AF567D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5F823-5902-7946-9154-DA60B1F3C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E10E1-E0CF-3B47-9225-07D8AA4DC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09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BA472-CF54-8143-A31D-EBA766785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1014D-E105-9144-960C-56F0FAE8E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1CFEA3-54C1-1548-A21F-C7E3218DC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3E7FD-9B27-BA4F-AD0B-098DDC447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5D1803-6064-3A42-ACBE-19E8167D28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1CDC79-3FA8-154C-BAF8-147DEE74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A7F867-9A99-6845-8E59-D553F8F29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C948A1-C878-2C40-A761-08E5C27A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94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8D93-FB37-2343-ADFB-D9426FC29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9B9220-8591-604D-8EB6-CDA37D232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FE1648-A5D7-9348-AB44-02BE49010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51E1E-324C-D846-90D6-E4F87077C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73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04075-0409-9045-8DD2-26439ED34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49B90-0E7B-6D42-BB17-BC594566A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865E7-EC0C-9148-99E8-D74DAD233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34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43668-D944-E244-8A0C-2384EEB8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9677D-BB57-614B-8AA2-5FBEAE04F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0265C-6F60-F74A-A170-106D268EB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1CF7C-C64D-214F-AA07-158874A24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D9F0-32EF-524A-BD97-9B81F2800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094F0-9688-384B-8212-56C99FEAB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35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E89A-C860-9241-A072-31A0EDEA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F0B1D2-A943-1C4A-8D3E-A6E968349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1959C-DA25-EA46-9FF7-10D6C0395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6E518-C39D-A34F-BF97-B97228AC9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B46C5-554B-4B4C-A422-F477D4F9A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0A0D9-CA8E-6641-A884-453CC227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CFBA1-F5AB-714E-BC0D-9D4A90874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F244E-D15A-D447-8AC4-E9EEED557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DCA00-9E26-FA46-9506-5B60EAD237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A7475-371E-0F44-94B9-4070981EBDE9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59172-0DB0-1948-A210-928A226371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17010-3ECC-F348-BED2-37A0194F1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2F9E1-E957-864F-AD89-791F1DF7D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31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0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4800" dirty="0"/>
              <a:t>03  entropy, KL divergence, 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</a:t>
                </a:r>
                <a:r>
                  <a:rPr lang="en-US" b="0" dirty="0">
                    <a:solidFill>
                      <a:srgbClr val="C00000"/>
                    </a:solidFill>
                  </a:rPr>
                  <a:t>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A33D683-34D3-6F4D-A2AB-5B6CE7D09313}"/>
              </a:ext>
            </a:extLst>
          </p:cNvPr>
          <p:cNvSpPr txBox="1">
            <a:spLocks/>
          </p:cNvSpPr>
          <p:nvPr/>
        </p:nvSpPr>
        <p:spPr>
          <a:xfrm>
            <a:off x="3282109" y="6176963"/>
            <a:ext cx="6600022" cy="489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The first time I see a six, the game is over. </a:t>
            </a:r>
          </a:p>
        </p:txBody>
      </p:sp>
    </p:spTree>
    <p:extLst>
      <p:ext uri="{BB962C8B-B14F-4D97-AF65-F5344CB8AC3E}">
        <p14:creationId xmlns:p14="http://schemas.microsoft.com/office/powerpoint/2010/main" val="41583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A3CAD47-FEEF-4447-A324-7C292CCFF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982" y="2064833"/>
            <a:ext cx="5270500" cy="3441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C28A02-9843-0F4E-8127-EB4597A59567}"/>
              </a:ext>
            </a:extLst>
          </p:cNvPr>
          <p:cNvSpPr/>
          <p:nvPr/>
        </p:nvSpPr>
        <p:spPr>
          <a:xfrm>
            <a:off x="8673779" y="1628033"/>
            <a:ext cx="2196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Geometric (k , p=1/6)</a:t>
            </a:r>
          </a:p>
        </p:txBody>
      </p:sp>
    </p:spTree>
    <p:extLst>
      <p:ext uri="{BB962C8B-B14F-4D97-AF65-F5344CB8AC3E}">
        <p14:creationId xmlns:p14="http://schemas.microsoft.com/office/powerpoint/2010/main" val="758318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8270180-C67B-CC96-3026-2768CAB595E9}"/>
              </a:ext>
            </a:extLst>
          </p:cNvPr>
          <p:cNvSpPr txBox="1"/>
          <p:nvPr/>
        </p:nvSpPr>
        <p:spPr>
          <a:xfrm>
            <a:off x="6523630" y="2183221"/>
            <a:ext cx="5668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P( A | roll )  = </a:t>
            </a:r>
            <a:r>
              <a:rPr lang="en-US" sz="2800" dirty="0">
                <a:solidFill>
                  <a:srgbClr val="7030A0"/>
                </a:solidFill>
              </a:rPr>
              <a:t>P(</a:t>
            </a:r>
            <a:r>
              <a:rPr lang="en-US" sz="2800" dirty="0" err="1">
                <a:solidFill>
                  <a:srgbClr val="7030A0"/>
                </a:solidFill>
              </a:rPr>
              <a:t>roll|A</a:t>
            </a:r>
            <a:r>
              <a:rPr lang="en-US" sz="2800" dirty="0">
                <a:solidFill>
                  <a:srgbClr val="7030A0"/>
                </a:solidFill>
              </a:rPr>
              <a:t>) </a:t>
            </a:r>
            <a:r>
              <a:rPr lang="en-US" sz="2800" dirty="0">
                <a:solidFill>
                  <a:srgbClr val="C00000"/>
                </a:solidFill>
              </a:rPr>
              <a:t>P(A) </a:t>
            </a:r>
            <a:r>
              <a:rPr lang="en-US" sz="2800" dirty="0"/>
              <a:t>/ </a:t>
            </a:r>
            <a:r>
              <a:rPr lang="en-US" sz="2800" dirty="0">
                <a:solidFill>
                  <a:srgbClr val="00B050"/>
                </a:solidFill>
              </a:rPr>
              <a:t>P(roll)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34683E-DA32-D783-FF60-20B0D2E6F3A6}"/>
              </a:ext>
            </a:extLst>
          </p:cNvPr>
          <p:cNvSpPr txBox="1"/>
          <p:nvPr/>
        </p:nvSpPr>
        <p:spPr>
          <a:xfrm>
            <a:off x="6523631" y="2802427"/>
            <a:ext cx="5668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P( B | roll )  = </a:t>
            </a:r>
            <a:r>
              <a:rPr lang="en-US" sz="2800" dirty="0">
                <a:solidFill>
                  <a:srgbClr val="7030A0"/>
                </a:solidFill>
              </a:rPr>
              <a:t>P(</a:t>
            </a:r>
            <a:r>
              <a:rPr lang="en-US" sz="2800" dirty="0" err="1">
                <a:solidFill>
                  <a:srgbClr val="7030A0"/>
                </a:solidFill>
              </a:rPr>
              <a:t>roll|B</a:t>
            </a:r>
            <a:r>
              <a:rPr lang="en-US" sz="2800" dirty="0">
                <a:solidFill>
                  <a:srgbClr val="7030A0"/>
                </a:solidFill>
              </a:rPr>
              <a:t>) </a:t>
            </a:r>
            <a:r>
              <a:rPr lang="en-US" sz="2800" dirty="0">
                <a:solidFill>
                  <a:srgbClr val="C00000"/>
                </a:solidFill>
              </a:rPr>
              <a:t>P(B) </a:t>
            </a:r>
            <a:r>
              <a:rPr lang="en-US" sz="2800" dirty="0"/>
              <a:t>/ </a:t>
            </a:r>
            <a:r>
              <a:rPr lang="en-US" sz="2800" dirty="0">
                <a:solidFill>
                  <a:srgbClr val="00B050"/>
                </a:solidFill>
              </a:rPr>
              <a:t>P(roll)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D0A94C-2917-82DD-3E60-D8AD3F641227}"/>
              </a:ext>
            </a:extLst>
          </p:cNvPr>
          <p:cNvSpPr txBox="1"/>
          <p:nvPr/>
        </p:nvSpPr>
        <p:spPr>
          <a:xfrm>
            <a:off x="6759054" y="3966475"/>
            <a:ext cx="51008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Suggestion:  Why don’t I keep track of the ratio of the probability of A to the probability of B? </a:t>
            </a:r>
          </a:p>
        </p:txBody>
      </p:sp>
    </p:spTree>
    <p:extLst>
      <p:ext uri="{BB962C8B-B14F-4D97-AF65-F5344CB8AC3E}">
        <p14:creationId xmlns:p14="http://schemas.microsoft.com/office/powerpoint/2010/main" val="1699255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8270180-C67B-CC96-3026-2768CAB595E9}"/>
              </a:ext>
            </a:extLst>
          </p:cNvPr>
          <p:cNvSpPr txBox="1"/>
          <p:nvPr/>
        </p:nvSpPr>
        <p:spPr>
          <a:xfrm>
            <a:off x="6523630" y="2183221"/>
            <a:ext cx="5668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P( A | roll )  = </a:t>
            </a:r>
            <a:r>
              <a:rPr lang="en-US" sz="2800" dirty="0">
                <a:solidFill>
                  <a:srgbClr val="7030A0"/>
                </a:solidFill>
              </a:rPr>
              <a:t>P(</a:t>
            </a:r>
            <a:r>
              <a:rPr lang="en-US" sz="2800" dirty="0" err="1">
                <a:solidFill>
                  <a:srgbClr val="7030A0"/>
                </a:solidFill>
              </a:rPr>
              <a:t>roll|A</a:t>
            </a:r>
            <a:r>
              <a:rPr lang="en-US" sz="2800" dirty="0">
                <a:solidFill>
                  <a:srgbClr val="7030A0"/>
                </a:solidFill>
              </a:rPr>
              <a:t>) </a:t>
            </a:r>
            <a:r>
              <a:rPr lang="en-US" sz="2800" dirty="0">
                <a:solidFill>
                  <a:srgbClr val="C00000"/>
                </a:solidFill>
              </a:rPr>
              <a:t>P(A) </a:t>
            </a:r>
            <a:r>
              <a:rPr lang="en-US" sz="2800" dirty="0"/>
              <a:t>/ </a:t>
            </a:r>
            <a:r>
              <a:rPr lang="en-US" sz="2800" dirty="0">
                <a:solidFill>
                  <a:srgbClr val="00B050"/>
                </a:solidFill>
              </a:rPr>
              <a:t>P(roll)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34683E-DA32-D783-FF60-20B0D2E6F3A6}"/>
              </a:ext>
            </a:extLst>
          </p:cNvPr>
          <p:cNvSpPr txBox="1"/>
          <p:nvPr/>
        </p:nvSpPr>
        <p:spPr>
          <a:xfrm>
            <a:off x="6523631" y="2802427"/>
            <a:ext cx="5668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P( B | roll )  = </a:t>
            </a:r>
            <a:r>
              <a:rPr lang="en-US" sz="2800" dirty="0">
                <a:solidFill>
                  <a:srgbClr val="7030A0"/>
                </a:solidFill>
              </a:rPr>
              <a:t>P(</a:t>
            </a:r>
            <a:r>
              <a:rPr lang="en-US" sz="2800" dirty="0" err="1">
                <a:solidFill>
                  <a:srgbClr val="7030A0"/>
                </a:solidFill>
              </a:rPr>
              <a:t>roll|B</a:t>
            </a:r>
            <a:r>
              <a:rPr lang="en-US" sz="2800" dirty="0">
                <a:solidFill>
                  <a:srgbClr val="7030A0"/>
                </a:solidFill>
              </a:rPr>
              <a:t>) </a:t>
            </a:r>
            <a:r>
              <a:rPr lang="en-US" sz="2800" dirty="0">
                <a:solidFill>
                  <a:srgbClr val="C00000"/>
                </a:solidFill>
              </a:rPr>
              <a:t>P(B) </a:t>
            </a:r>
            <a:r>
              <a:rPr lang="en-US" sz="2800" dirty="0"/>
              <a:t>/ </a:t>
            </a:r>
            <a:r>
              <a:rPr lang="en-US" sz="2800" dirty="0">
                <a:solidFill>
                  <a:srgbClr val="00B050"/>
                </a:solidFill>
              </a:rPr>
              <a:t>P(roll)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D9F537-E3B4-A11D-144C-9F227BE25AEA}"/>
              </a:ext>
            </a:extLst>
          </p:cNvPr>
          <p:cNvSpPr txBox="1"/>
          <p:nvPr/>
        </p:nvSpPr>
        <p:spPr>
          <a:xfrm>
            <a:off x="6759054" y="3966475"/>
            <a:ext cx="51008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Suggestion:  Why don’t I keep track of the ratio of the probability of A to the probability of B?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A3E878-C49E-2741-C5F5-84BC42EBA16F}"/>
              </a:ext>
            </a:extLst>
          </p:cNvPr>
          <p:cNvSpPr txBox="1"/>
          <p:nvPr/>
        </p:nvSpPr>
        <p:spPr>
          <a:xfrm>
            <a:off x="6759054" y="5292546"/>
            <a:ext cx="51008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Consequence:  I’m going to need a lookup table for P(A|R ) / P(B|R) for all the relevant values of R.</a:t>
            </a:r>
          </a:p>
        </p:txBody>
      </p:sp>
    </p:spTree>
    <p:extLst>
      <p:ext uri="{BB962C8B-B14F-4D97-AF65-F5344CB8AC3E}">
        <p14:creationId xmlns:p14="http://schemas.microsoft.com/office/powerpoint/2010/main" val="1285166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Suppose I have two 11-sided dice, one of which</a:t>
                </a:r>
              </a:p>
              <a:p>
                <a:pPr marL="0" indent="0">
                  <a:buNone/>
                </a:pPr>
                <a:r>
                  <a:rPr lang="en-US" dirty="0"/>
                  <a:t>is unfair, but they have the same faces: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2     3    4    5    6   7   8   9   10   11   12       (fair 11-sided die) </a:t>
                </a:r>
              </a:p>
              <a:p>
                <a:pPr marL="0" indent="0">
                  <a:buNone/>
                </a:pPr>
                <a:r>
                  <a:rPr lang="en-US" dirty="0"/>
                  <a:t>C:          2     3    4    5    6   7   8   9   10   11   12         ( sum of 2 six-sided dice)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/>
                  <a:t>  ,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P(O|C)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/>
                  <a:t>  ,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C3815DA-65B0-624D-A7A2-1A4822E1A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082" y="78192"/>
            <a:ext cx="4261053" cy="28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2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6AD4C-C187-0C4C-8905-8698D8EB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let’s calculate the odds ratio A:B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F794F2-199D-F542-B981-7D7E7A71A5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3538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3200" dirty="0">
                    <a:latin typeface="Cambria Math" panose="02040503050406030204" pitchFamily="18" charset="0"/>
                  </a:rPr>
                  <a:t>It is convenient to look at the ratio of probabilities (odds) favoring A over B: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B</m:t>
                            </m:r>
                          </m:e>
                        </m:d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dirty="0"/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O</m:t>
                            </m:r>
                            <m: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O</m:t>
                            </m:r>
                            <m: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B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 </m:t>
                        </m:r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   </m:t>
                    </m:r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B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and its logarithm, log-odds  A over B: </a:t>
                </a:r>
              </a:p>
              <a:p>
                <a:pPr marL="0" indent="0">
                  <a:buNone/>
                </a:pPr>
                <a:r>
                  <a:rPr lang="en-US" sz="3200" dirty="0"/>
                  <a:t>log(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</a:rPr>
                              <m:t>B</m:t>
                            </m:r>
                          </m:e>
                        </m:d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dirty="0"/>
                  <a:t>)  = log(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endChr m:val="|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32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200" dirty="0"/>
                  <a:t> – log(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P</m:t>
                    </m:r>
                    <m:d>
                      <m:dPr>
                        <m:endChr m:val="|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3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sz="3200" b="0" i="0" smtClean="0"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n-US" sz="3200" dirty="0"/>
                  <a:t>)  + ( log P(A) – log P(B) )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Why?  Because products become sums, and I can just add a term to my log odds each time the die is thrown.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F794F2-199D-F542-B981-7D7E7A71A5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353800" cy="5032375"/>
              </a:xfrm>
              <a:blipFill>
                <a:blip r:embed="rId2"/>
                <a:stretch>
                  <a:fillRect l="-1229" t="-2771" r="-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5294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4C0A-3B5B-954E-A0BA-545199EB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long will it take?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9BE0CE-2641-1842-BF71-9D65743EF63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noFill/>
              <a:ln>
                <a:noFill/>
              </a:ln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P(O|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P(O|C)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log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 =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1.71, 0.71, 0.13, -0.29, -0.61, -0.97, -0.61, -0.29, 0.13,  0.71,  1.77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Mean log-odds | A = 0.22 bits / roll</a:t>
                </a:r>
              </a:p>
              <a:p>
                <a:pPr marL="0" indent="0">
                  <a:buNone/>
                </a:pPr>
                <a:r>
                  <a:rPr lang="en-US" sz="2400" dirty="0"/>
                  <a:t>Mean log-odds | B = -0.19 bits / roll</a:t>
                </a:r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9BE0CE-2641-1842-BF71-9D65743EF6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206" t="-504" r="-120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4F4989-32A9-7F48-B69F-426375D9CB15}"/>
              </a:ext>
            </a:extLst>
          </p:cNvPr>
          <p:cNvSpPr txBox="1">
            <a:spLocks/>
          </p:cNvSpPr>
          <p:nvPr/>
        </p:nvSpPr>
        <p:spPr>
          <a:xfrm>
            <a:off x="6351373" y="5303043"/>
            <a:ext cx="5840627" cy="1189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 99 = 6.63 bits     (threshold 99:1)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A4C8E-07A3-E542-B3CE-616B7D8EC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9759" y="78193"/>
            <a:ext cx="2474376" cy="16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42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4C0A-3B5B-954E-A0BA-545199EB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long will it take?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9BE0CE-2641-1842-BF71-9D65743EF63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noFill/>
              <a:ln>
                <a:noFill/>
              </a:ln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P(O|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P(O|C)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</a:t>
                </a:r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m:rPr>
                        <m:nor/>
                      </m:rPr>
                      <a: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log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 = </a:t>
                </a:r>
                <a:r>
                  <a:rPr lang="en-US" sz="2400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1.71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sz="2400" dirty="0">
                    <a:solidFill>
                      <a:srgbClr val="0070C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0.71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0.13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sz="2400" dirty="0">
                    <a:solidFill>
                      <a:schemeClr val="accent4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-0.29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-0.61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-0.97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-0.61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chemeClr val="accent4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-0.29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400" dirty="0">
                    <a:solidFill>
                      <a:srgbClr val="92D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0.13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</a:t>
                </a:r>
                <a:r>
                  <a:rPr lang="en-US" sz="2400" dirty="0">
                    <a:solidFill>
                      <a:srgbClr val="0070C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0.71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</a:t>
                </a:r>
                <a:r>
                  <a:rPr lang="en-US" sz="2400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1.71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p(O|A)  log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sz="240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2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= E</a:t>
                </a:r>
                <a:r>
                  <a:rPr lang="en-US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LO A:B)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Mean log-odds | A = 0.22 bits / roll</a:t>
                </a:r>
              </a:p>
              <a:p>
                <a:pPr marL="0" indent="0">
                  <a:buNone/>
                </a:pPr>
                <a:r>
                  <a:rPr lang="en-US" sz="2400" dirty="0"/>
                  <a:t>Mean log-odds | B = -0.19 bits / roll</a:t>
                </a:r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9BE0CE-2641-1842-BF71-9D65743EF6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12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4F4989-32A9-7F48-B69F-426375D9CB15}"/>
              </a:ext>
            </a:extLst>
          </p:cNvPr>
          <p:cNvSpPr txBox="1">
            <a:spLocks/>
          </p:cNvSpPr>
          <p:nvPr/>
        </p:nvSpPr>
        <p:spPr>
          <a:xfrm>
            <a:off x="6351373" y="5303043"/>
            <a:ext cx="5840627" cy="1476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 99 = 6.63 bits     (threshold 99:1)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6.63 bits  / 0.22  bits / roll =  30.2 rolls |A</a:t>
            </a:r>
          </a:p>
          <a:p>
            <a:pPr marL="0" indent="0">
              <a:buNone/>
            </a:pPr>
            <a:r>
              <a:rPr lang="en-US" sz="2400" dirty="0"/>
              <a:t>6.63 bits  / 0.19  bits / roll =  35.8 rolls |B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A4C8E-07A3-E542-B3CE-616B7D8EC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9759" y="78193"/>
            <a:ext cx="2474376" cy="16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29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BCD73-A649-5C47-B831-C62B807B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 assumptions did I make here?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0.4047 bits per roll is the difference between the expected value of </a:t>
                </a:r>
              </a:p>
              <a:p>
                <a:pPr marL="0" indent="0">
                  <a:buNone/>
                </a:pPr>
                <a:r>
                  <a:rPr lang="en-US" dirty="0"/>
                  <a:t>  log</a:t>
                </a:r>
                <a:r>
                  <a:rPr lang="en-US" baseline="-25000" dirty="0"/>
                  <a:t>2</a:t>
                </a:r>
                <a:r>
                  <a:rPr lang="en-US" dirty="0"/>
                  <a:t>(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)   in the universe where A is true its value when C is true.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 I trust this ?  Central limit theorem.</a:t>
                </a:r>
              </a:p>
              <a:p>
                <a:pPr marL="0" indent="0">
                  <a:buNone/>
                </a:pPr>
                <a:r>
                  <a:rPr lang="en-US" dirty="0"/>
                  <a:t>	Sums of 30 independent likelihood terms?   Well-behaved mean.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can’t I trust this?  Central limit theorem.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206" t="-2771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3244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BCD73-A649-5C47-B831-C62B807B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 assumptions did I make here?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0.4047 bits per roll is the difference between the expected value of </a:t>
                </a:r>
              </a:p>
              <a:p>
                <a:pPr marL="0" indent="0">
                  <a:buNone/>
                </a:pPr>
                <a:r>
                  <a:rPr lang="en-US" dirty="0"/>
                  <a:t>  log</a:t>
                </a:r>
                <a:r>
                  <a:rPr lang="en-US" baseline="-25000" dirty="0"/>
                  <a:t>2</a:t>
                </a:r>
                <a:r>
                  <a:rPr lang="en-US" dirty="0"/>
                  <a:t>(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)   in the universe where A is true its value when C is true.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 I trust this ?  Central limit theorem.</a:t>
                </a:r>
              </a:p>
              <a:p>
                <a:pPr marL="0" indent="0">
                  <a:buNone/>
                </a:pPr>
                <a:r>
                  <a:rPr lang="en-US" dirty="0"/>
                  <a:t>	Sums of 30 independent likelihood terms?   Well-behaved mean.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can’t I trust this?  Central limit theorem.</a:t>
                </a:r>
              </a:p>
              <a:p>
                <a:r>
                  <a:rPr lang="en-US" dirty="0"/>
                  <a:t>	CLT requires finite variance; I can’t use this trick if any part of the distribution confers certainty (p=0, 1/p = inf).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22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289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2A291-EA07-D940-B0DF-C89DCC16C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47541-24B0-2E4D-B342-EAD6CE888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WT   Wednesday 12:30-2</a:t>
            </a:r>
          </a:p>
          <a:p>
            <a:r>
              <a:rPr lang="en-US" dirty="0"/>
              <a:t>WT  Friday 12:30-2:0-0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682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BCD73-A649-5C47-B831-C62B807B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 assumptions did I make here?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0.4047 bits per roll is the difference between the expected value of </a:t>
                </a:r>
              </a:p>
              <a:p>
                <a:pPr marL="0" indent="0">
                  <a:buNone/>
                </a:pPr>
                <a:r>
                  <a:rPr lang="en-US" dirty="0"/>
                  <a:t>  log</a:t>
                </a:r>
                <a:r>
                  <a:rPr lang="en-US" baseline="-25000" dirty="0"/>
                  <a:t>2</a:t>
                </a:r>
                <a:r>
                  <a:rPr lang="en-US" dirty="0"/>
                  <a:t>(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)   in the universe where A is true its value when C is true.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 I trust this ?  Central limit theorem.</a:t>
                </a:r>
              </a:p>
              <a:p>
                <a:pPr marL="0" indent="0">
                  <a:buNone/>
                </a:pPr>
                <a:r>
                  <a:rPr lang="en-US" dirty="0"/>
                  <a:t>	Sums of 30 independent likelihood terms?   Well-behaved mean.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Why can’t I trust this?  Central limit theorem.</a:t>
                </a:r>
              </a:p>
              <a:p>
                <a:r>
                  <a:rPr lang="en-US" dirty="0"/>
                  <a:t>	CLT requires finite variance; I can’t use this trick if any part of the distribution confers certainty (p=0, 1/p = inf).</a:t>
                </a:r>
              </a:p>
              <a:p>
                <a:r>
                  <a:rPr lang="en-US" dirty="0"/>
                  <a:t>         CLT requires independence of random variables.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1B8335-F37E-634B-B535-8F2F80AB69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22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900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A3CAD47-FEEF-4447-A324-7C292CCFF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982" y="2064833"/>
            <a:ext cx="5270500" cy="3441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C28A02-9843-0F4E-8127-EB4597A59567}"/>
              </a:ext>
            </a:extLst>
          </p:cNvPr>
          <p:cNvSpPr/>
          <p:nvPr/>
        </p:nvSpPr>
        <p:spPr>
          <a:xfrm>
            <a:off x="8673779" y="1628033"/>
            <a:ext cx="2196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Geometric (k , p=1/6)</a:t>
            </a:r>
          </a:p>
        </p:txBody>
      </p:sp>
    </p:spTree>
    <p:extLst>
      <p:ext uri="{BB962C8B-B14F-4D97-AF65-F5344CB8AC3E}">
        <p14:creationId xmlns:p14="http://schemas.microsoft.com/office/powerpoint/2010/main" val="1657544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3CD2E-1072-F048-893A-47BD5D8E5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84C17-487B-1842-B54C-704ED35E7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3266"/>
            <a:ext cx="11024286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Entropy is a property of a probability distribution (or of an element within a probability distribution, like an outcome) that describes how concentrated the distribution is.</a:t>
            </a:r>
          </a:p>
          <a:p>
            <a:pPr marL="0" indent="0">
              <a:buNone/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7F964-BEE1-EF47-A6CB-20FCEB4BF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056" y="1388546"/>
            <a:ext cx="7141753" cy="176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10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3CD2E-1072-F048-893A-47BD5D8E5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84C17-487B-1842-B54C-704ED35E7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2763"/>
            <a:ext cx="11024286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has been constructed to have some nice properties (entropy of independent events is additive) and is, up to a multiplicative constant (which is the same as choosing the base of logarithm) the unique measure for which products are sums.</a:t>
            </a:r>
          </a:p>
          <a:p>
            <a:pPr marL="0" indent="0">
              <a:buNone/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7F964-BEE1-EF47-A6CB-20FCEB4BF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056" y="1388546"/>
            <a:ext cx="7141753" cy="176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509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3CD2E-1072-F048-893A-47BD5D8E5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– discrete formulation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584C17-487B-1842-B54C-704ED35E79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18037" y="6917311"/>
                <a:ext cx="10515600" cy="311707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66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6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6600" b="0" i="0" smtClean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   </m:t>
                          </m:r>
                        </m:sub>
                      </m:sSub>
                      <m:sSub>
                        <m:sSubPr>
                          <m:ctrlPr>
                            <a:rPr lang="en-US" sz="6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func>
                        <m:funcPr>
                          <m:ctrlPr>
                            <a:rPr lang="en-US" sz="6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m:rPr>
                              <m:sty m:val="p"/>
                            </m:rPr>
                            <a:rPr lang="en-US" sz="66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lit/>
                            </m:rP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66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6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6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66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6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r>
                            <m:rPr>
                              <m:lit/>
                            </m:rPr>
                            <a:rPr lang="en-US" sz="6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6600" dirty="0"/>
              </a:p>
              <a:p>
                <a:pPr marL="0" indent="0">
                  <a:buNone/>
                </a:pPr>
                <a:endParaRPr lang="en-US" sz="4400" dirty="0"/>
              </a:p>
              <a:p>
                <a:pPr marL="0" indent="0" algn="ctr">
                  <a:buNone/>
                </a:pPr>
                <a:r>
                  <a:rPr lang="en-US" sz="4400" dirty="0"/>
                  <a:t>H = –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4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func>
                          <m:funcPr>
                            <m:ctrlP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44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4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44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d>
                                  <m:dPr>
                                    <m:ctrlPr>
                                      <a:rPr lang="en-US" sz="4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44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𝑑𝑥</m:t>
                            </m:r>
                            <m:r>
                              <a:rPr lang="en-US" sz="4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func>
                      </m:e>
                    </m:nary>
                  </m:oMath>
                </a14:m>
                <a:endParaRPr lang="en-US" sz="4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584C17-487B-1842-B54C-704ED35E79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18037" y="6917311"/>
                <a:ext cx="10515600" cy="3117078"/>
              </a:xfrm>
              <a:blipFill>
                <a:blip r:embed="rId2"/>
                <a:stretch>
                  <a:fillRect t="-3644" b="-56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252CF8-6EE0-EB4A-9E0F-CA31C12B4F92}"/>
              </a:ext>
            </a:extLst>
          </p:cNvPr>
          <p:cNvSpPr txBox="1">
            <a:spLocks/>
          </p:cNvSpPr>
          <p:nvPr/>
        </p:nvSpPr>
        <p:spPr>
          <a:xfrm>
            <a:off x="1676400" y="5712812"/>
            <a:ext cx="10515600" cy="780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value of the –log probability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9B3C7ED-FAB0-FC4E-AB13-5F65BA176E8F}"/>
              </a:ext>
            </a:extLst>
          </p:cNvPr>
          <p:cNvCxnSpPr>
            <a:cxnSpLocks/>
          </p:cNvCxnSpPr>
          <p:nvPr/>
        </p:nvCxnSpPr>
        <p:spPr>
          <a:xfrm flipV="1">
            <a:off x="4586990" y="4422098"/>
            <a:ext cx="930741" cy="1124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EA6FC1B-D570-7149-B8FD-6288CD48C4FC}"/>
              </a:ext>
            </a:extLst>
          </p:cNvPr>
          <p:cNvCxnSpPr>
            <a:cxnSpLocks/>
          </p:cNvCxnSpPr>
          <p:nvPr/>
        </p:nvCxnSpPr>
        <p:spPr>
          <a:xfrm flipV="1">
            <a:off x="7475837" y="3617755"/>
            <a:ext cx="888674" cy="2195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BC362B-282C-8740-AF37-EEFDB2A9C3A4}"/>
              </a:ext>
            </a:extLst>
          </p:cNvPr>
          <p:cNvCxnSpPr>
            <a:cxnSpLocks/>
          </p:cNvCxnSpPr>
          <p:nvPr/>
        </p:nvCxnSpPr>
        <p:spPr>
          <a:xfrm flipH="1" flipV="1">
            <a:off x="4383172" y="3617755"/>
            <a:ext cx="2291099" cy="2095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DD771C7C-2C7F-9B44-B803-208F7C6C18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" b="56309"/>
          <a:stretch/>
        </p:blipFill>
        <p:spPr>
          <a:xfrm>
            <a:off x="2525123" y="1857139"/>
            <a:ext cx="7141753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433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041E-7449-A545-A719-60763E691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– continuous formulation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EBBEB-3A94-C04D-9380-ABB035552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56" y="2765217"/>
            <a:ext cx="6457543" cy="132756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5725C4-EA02-4D4B-BD7A-7FD6A767AC09}"/>
              </a:ext>
            </a:extLst>
          </p:cNvPr>
          <p:cNvSpPr txBox="1">
            <a:spLocks/>
          </p:cNvSpPr>
          <p:nvPr/>
        </p:nvSpPr>
        <p:spPr>
          <a:xfrm>
            <a:off x="1676400" y="5712812"/>
            <a:ext cx="10515600" cy="780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value of the –log probability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9A9DEE-7669-9444-8D12-A9F396399A2E}"/>
              </a:ext>
            </a:extLst>
          </p:cNvPr>
          <p:cNvCxnSpPr>
            <a:cxnSpLocks/>
          </p:cNvCxnSpPr>
          <p:nvPr/>
        </p:nvCxnSpPr>
        <p:spPr>
          <a:xfrm flipV="1">
            <a:off x="3912974" y="4032354"/>
            <a:ext cx="1378554" cy="1674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0E50D79-B541-7941-ABC3-5EACDF7F2264}"/>
              </a:ext>
            </a:extLst>
          </p:cNvPr>
          <p:cNvCxnSpPr>
            <a:cxnSpLocks/>
          </p:cNvCxnSpPr>
          <p:nvPr/>
        </p:nvCxnSpPr>
        <p:spPr>
          <a:xfrm flipH="1" flipV="1">
            <a:off x="7105338" y="4032354"/>
            <a:ext cx="704132" cy="1680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56F0F4-3E9D-D64F-A052-BEE3F00EAFA6}"/>
              </a:ext>
            </a:extLst>
          </p:cNvPr>
          <p:cNvCxnSpPr>
            <a:cxnSpLocks/>
          </p:cNvCxnSpPr>
          <p:nvPr/>
        </p:nvCxnSpPr>
        <p:spPr>
          <a:xfrm flipH="1" flipV="1">
            <a:off x="4467069" y="3912433"/>
            <a:ext cx="2333063" cy="1921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129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EF095-978A-2341-917C-3CE19A2BB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– parts of the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25598-684A-894A-B9D9-9BDD9640A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896" y="4827978"/>
            <a:ext cx="10515600" cy="273138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ourier" pitchFamily="2" charset="0"/>
              </a:rPr>
              <a:t>letter	</a:t>
            </a:r>
            <a:r>
              <a:rPr lang="en-US" sz="3200" dirty="0" err="1">
                <a:latin typeface="Courier" pitchFamily="2" charset="0"/>
              </a:rPr>
              <a:t>freq</a:t>
            </a:r>
            <a:r>
              <a:rPr lang="en-US" sz="3200" dirty="0">
                <a:latin typeface="Courier" pitchFamily="2" charset="0"/>
              </a:rPr>
              <a:t> p	-log(p)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a   	0.0575	4.13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b		0.0128	6.28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c		0.0263	5.25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j		0.0006	10.70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d  	0.0285	5.13</a:t>
            </a:r>
          </a:p>
          <a:p>
            <a:pPr marL="514350" indent="-514350">
              <a:buAutoNum type="arabicPlain"/>
            </a:pPr>
            <a:r>
              <a:rPr lang="en-US" sz="3200" dirty="0">
                <a:latin typeface="Courier" pitchFamily="2" charset="0"/>
              </a:rPr>
              <a:t>e   	0.0913 	3.45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3F3B29-5713-8A40-B795-23FB854029CA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2731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Expected value – weighted by probability</a:t>
            </a:r>
          </a:p>
          <a:p>
            <a:r>
              <a:rPr lang="en-US" sz="3200" dirty="0"/>
              <a:t>log – entropies of independent events additive</a:t>
            </a:r>
          </a:p>
          <a:p>
            <a:r>
              <a:rPr lang="en-US" sz="3200" dirty="0"/>
              <a:t>negative  – probabilities are all  &lt; 1; logs of all these probabilities are &lt; 0; convention makes low-probabilities high entropy and high probabilities low-entropy.</a:t>
            </a:r>
          </a:p>
        </p:txBody>
      </p:sp>
    </p:spTree>
    <p:extLst>
      <p:ext uri="{BB962C8B-B14F-4D97-AF65-F5344CB8AC3E}">
        <p14:creationId xmlns:p14="http://schemas.microsoft.com/office/powerpoint/2010/main" val="1446062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59980-0604-8C48-86D9-699E5CE88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0DDC-9E9C-2941-9E28-640949FC3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98427" cy="5032375"/>
          </a:xfrm>
        </p:spPr>
        <p:txBody>
          <a:bodyPr>
            <a:normAutofit/>
          </a:bodyPr>
          <a:lstStyle/>
          <a:p>
            <a:r>
              <a:rPr lang="en-US" dirty="0"/>
              <a:t>If all of the probability is in one outcome, H = 0 </a:t>
            </a:r>
          </a:p>
          <a:p>
            <a:r>
              <a:rPr lang="en-US" dirty="0"/>
              <a:t>Bernoulli distribution:  entropy  is  maximum at p=0.5</a:t>
            </a:r>
          </a:p>
          <a:p>
            <a:r>
              <a:rPr lang="en-US" dirty="0"/>
              <a:t>Uniform categorical distribution {1/n, 1/n … 1/n}   has entropy log 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Watch out for reporting entropy; logarithms have “units” that communicate the base of the log.  log10 “ban” log 2 “bits” natural log “</a:t>
            </a:r>
            <a:r>
              <a:rPr lang="en-US" dirty="0" err="1"/>
              <a:t>nats</a:t>
            </a:r>
            <a:r>
              <a:rPr lang="en-US" dirty="0"/>
              <a:t>”    Antilog entropy (sometimes called “perplexity”) doesn’t have that problem, since it’s a unitless number.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Tool to characterize and compare distributions; tool for use in loss function.</a:t>
            </a:r>
          </a:p>
        </p:txBody>
      </p:sp>
    </p:spTree>
    <p:extLst>
      <p:ext uri="{BB962C8B-B14F-4D97-AF65-F5344CB8AC3E}">
        <p14:creationId xmlns:p14="http://schemas.microsoft.com/office/powerpoint/2010/main" val="2332036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F6D92-D39C-9F4E-BB42-488F3AC29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Kullback-Leibler</a:t>
            </a:r>
            <a:r>
              <a:rPr lang="en-US" dirty="0"/>
              <a:t> divergence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FC859C-7E10-4E44-97DC-AD27C3F182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5778" y="1690688"/>
                <a:ext cx="11353800" cy="5032375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sz="3500" dirty="0"/>
                  <a:t>also called relative entropy</a:t>
                </a:r>
              </a:p>
              <a:p>
                <a:pPr marL="0" indent="0">
                  <a:buNone/>
                </a:pPr>
                <a:endParaRPr lang="en-US" sz="3500" dirty="0"/>
              </a:p>
              <a:p>
                <a:pPr marL="0" indent="0">
                  <a:buNone/>
                </a:pPr>
                <a:r>
                  <a:rPr lang="en-US" sz="3500" dirty="0"/>
                  <a:t>“Expectation of the logarithmic difference between the two probability distributions:”</a:t>
                </a:r>
              </a:p>
              <a:p>
                <a:pPr marL="0" indent="0" algn="ctr">
                  <a:buNone/>
                </a:pP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4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KL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P || Q ) =</a:t>
                </a:r>
                <a:r>
                  <a:rPr lang="en-US" sz="6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40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 sz="40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den>
                    </m:f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buNone/>
                </a:pPr>
                <a:endParaRPr 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buNone/>
                </a:pPr>
                <a:endParaRPr 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4000" dirty="0"/>
                  <a:t>But we just saw this in the nonstandard dice example:</a:t>
                </a:r>
              </a:p>
              <a:p>
                <a:pPr marL="0" indent="0">
                  <a:buNone/>
                </a:pPr>
                <a:r>
                  <a:rPr lang="en-US" sz="4000" dirty="0"/>
                  <a:t>This is the expected odds favoring the P distribution over the Q distribution assuming the P distribution is correct.</a:t>
                </a:r>
              </a:p>
              <a:p>
                <a:pPr marL="0" indent="0">
                  <a:buNone/>
                </a:pPr>
                <a:endParaRPr lang="en-US" sz="4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FC859C-7E10-4E44-97DC-AD27C3F182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5778" y="1690688"/>
                <a:ext cx="11353800" cy="5032375"/>
              </a:xfrm>
              <a:blipFill>
                <a:blip r:embed="rId2"/>
                <a:stretch>
                  <a:fillRect l="-1453" t="-3518" r="-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8043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0E0E1-B9A5-5345-9521-04051BE92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the </a:t>
            </a:r>
            <a:r>
              <a:rPr lang="en-US" dirty="0" err="1"/>
              <a:t>Kullback-Liebler</a:t>
            </a:r>
            <a:r>
              <a:rPr lang="en-US" dirty="0"/>
              <a:t> divergence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D7B261-BEE2-E94B-A8BE-751476CB023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Why is it called a divergence?  Because it’s not symmetrical, and the word “distance” is reserved for metrics that are.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KL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P || Q ) =  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KL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Q || P ) =  </a:t>
                </a: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/>
                  <a:t>That logarithm term is the same, but the point of measuring the divergence between two distributions is that P and Q are different.</a:t>
                </a:r>
              </a:p>
              <a:p>
                <a:r>
                  <a:rPr lang="en-US" dirty="0"/>
                  <a:t>If P and Q are the same, divergence is zero.</a:t>
                </a:r>
              </a:p>
              <a:p>
                <a:r>
                  <a:rPr lang="en-US" dirty="0"/>
                  <a:t>Otherwise,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KL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always positive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D7B261-BEE2-E94B-A8BE-751476CB02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20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2878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C3AE-7269-CB4B-9249-EE22DEDA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norm definitions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7401D0-63A4-994C-A747-5A916A3A27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9210" y="2283122"/>
            <a:ext cx="53848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0D179F-C86E-5D43-A599-A5F4154F4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210" y="3429000"/>
            <a:ext cx="5791200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554F56-52F0-2344-BF9B-1EF76664F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110" y="5170617"/>
            <a:ext cx="5829300" cy="6477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47A4826-2F8E-9B40-9F49-EFA5C11A7362}"/>
              </a:ext>
            </a:extLst>
          </p:cNvPr>
          <p:cNvSpPr txBox="1">
            <a:spLocks/>
          </p:cNvSpPr>
          <p:nvPr/>
        </p:nvSpPr>
        <p:spPr>
          <a:xfrm>
            <a:off x="5142877" y="6104780"/>
            <a:ext cx="6744324" cy="6510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“norms” always have same units as x!</a:t>
            </a:r>
          </a:p>
        </p:txBody>
      </p:sp>
    </p:spTree>
    <p:extLst>
      <p:ext uri="{BB962C8B-B14F-4D97-AF65-F5344CB8AC3E}">
        <p14:creationId xmlns:p14="http://schemas.microsoft.com/office/powerpoint/2010/main" val="2932468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4F42-CCBD-A64C-B981-2749F404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about that K-L divergence asymmetry…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D3530-CE13-7C44-B2F8-5542ED0FA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we saw an asymmetry with the dice: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was different qualitative behavior between the two true states of the dice: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die with only 5 different sides causes odds to accrue slowly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six-sided die will stumble into infinite odds in favor after an average of 6 rolls.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Doesn’t handle 0 probability elegantly; the infinite negative logarithm makes the expected value infinite, which is inconvenient.</a:t>
            </a:r>
          </a:p>
          <a:p>
            <a:r>
              <a:rPr lang="en-US" dirty="0"/>
              <a:t>There is a symmetrized version that satisfies the triangle inequality, goes by the name Jensen-Shannon divergence if you need it.  It imagines an equal mixture model of P and Q.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6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Fairy dust picture of optimization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1856722"/>
            <a:ext cx="12192000" cy="54753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748610" y="4042851"/>
            <a:ext cx="971008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723574" y="5325545"/>
            <a:ext cx="1254453" cy="7158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1978926" y="2448318"/>
            <a:ext cx="339224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parameters   </a:t>
            </a:r>
            <a:r>
              <a:rPr lang="en-US" sz="4000" dirty="0" err="1">
                <a:latin typeface="Times" pitchFamily="2" charset="0"/>
              </a:rPr>
              <a:t>θ</a:t>
            </a:r>
            <a:r>
              <a:rPr lang="en-US" sz="4000" dirty="0">
                <a:latin typeface="Times" pitchFamily="2" charset="0"/>
              </a:rPr>
              <a:t>  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10099347" y="1690688"/>
            <a:ext cx="1254453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/>
              <p:nvPr/>
            </p:nvSpPr>
            <p:spPr>
              <a:xfrm>
                <a:off x="7699350" y="3680604"/>
                <a:ext cx="1969036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9350" y="3680604"/>
                <a:ext cx="1969036" cy="724494"/>
              </a:xfrm>
              <a:prstGeom prst="rect">
                <a:avLst/>
              </a:prstGeom>
              <a:blipFill>
                <a:blip r:embed="rId4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83AF3542-7093-2044-B8F6-796769761F8E}"/>
              </a:ext>
            </a:extLst>
          </p:cNvPr>
          <p:cNvSpPr/>
          <p:nvPr/>
        </p:nvSpPr>
        <p:spPr>
          <a:xfrm>
            <a:off x="7542080" y="3998814"/>
            <a:ext cx="698671" cy="370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/>
              <p:nvPr/>
            </p:nvSpPr>
            <p:spPr>
              <a:xfrm>
                <a:off x="10313891" y="5555579"/>
                <a:ext cx="1405321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2800" dirty="0"/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 Y)</a:t>
                </a: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3891" y="5555579"/>
                <a:ext cx="1405321" cy="534762"/>
              </a:xfrm>
              <a:prstGeom prst="rect">
                <a:avLst/>
              </a:prstGeom>
              <a:blipFill>
                <a:blip r:embed="rId5"/>
                <a:stretch>
                  <a:fillRect l="-9009" t="-11628" r="-8108" b="-30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3EC76AB-637B-E24D-A385-F5A6C86DE4FF}"/>
                  </a:ext>
                </a:extLst>
              </p:cNvPr>
              <p:cNvSpPr/>
              <p:nvPr/>
            </p:nvSpPr>
            <p:spPr>
              <a:xfrm>
                <a:off x="313000" y="1595309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3EC76AB-637B-E24D-A385-F5A6C86DE4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000" y="1595309"/>
                <a:ext cx="5498108" cy="669927"/>
              </a:xfrm>
              <a:prstGeom prst="rect">
                <a:avLst/>
              </a:prstGeom>
              <a:blipFill>
                <a:blip r:embed="rId6"/>
                <a:stretch>
                  <a:fillRect l="-1152" t="-9259" r="-2535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BD1C597-F3A5-C9AB-8865-E170DE110809}"/>
              </a:ext>
            </a:extLst>
          </p:cNvPr>
          <p:cNvSpPr/>
          <p:nvPr/>
        </p:nvSpPr>
        <p:spPr>
          <a:xfrm>
            <a:off x="7025412" y="2061239"/>
            <a:ext cx="2545308" cy="7078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Optimizer</a:t>
            </a:r>
            <a:endParaRPr lang="en-US" sz="4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43CBD7-DF3E-DDEB-CA82-5FE24B3E25BD}"/>
              </a:ext>
            </a:extLst>
          </p:cNvPr>
          <p:cNvSpPr/>
          <p:nvPr/>
        </p:nvSpPr>
        <p:spPr>
          <a:xfrm>
            <a:off x="4538454" y="4015422"/>
            <a:ext cx="1974106" cy="7078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Model</a:t>
            </a:r>
            <a:endParaRPr lang="en-US" sz="4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FE499D-E136-7E02-1F91-04CC464A6085}"/>
              </a:ext>
            </a:extLst>
          </p:cNvPr>
          <p:cNvSpPr/>
          <p:nvPr/>
        </p:nvSpPr>
        <p:spPr>
          <a:xfrm>
            <a:off x="10374316" y="4170884"/>
            <a:ext cx="1254453" cy="1323439"/>
          </a:xfrm>
          <a:prstGeom prst="rect">
            <a:avLst/>
          </a:prstGeom>
          <a:solidFill>
            <a:srgbClr val="FF99A8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 </a:t>
            </a:r>
          </a:p>
          <a:p>
            <a:r>
              <a:rPr lang="en-US" sz="4000" dirty="0" err="1">
                <a:latin typeface="Times" pitchFamily="2" charset="0"/>
              </a:rPr>
              <a:t>func</a:t>
            </a:r>
            <a:r>
              <a:rPr lang="en-US" sz="4000" dirty="0">
                <a:latin typeface="Times" pitchFamily="2" charset="0"/>
              </a:rPr>
              <a:t>.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D30C71-EA78-9E23-8400-BE7FA8C55FB9}"/>
              </a:ext>
            </a:extLst>
          </p:cNvPr>
          <p:cNvSpPr/>
          <p:nvPr/>
        </p:nvSpPr>
        <p:spPr>
          <a:xfrm>
            <a:off x="496865" y="4522581"/>
            <a:ext cx="1974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" pitchFamily="2" charset="0"/>
              </a:rPr>
              <a:t>features</a:t>
            </a:r>
            <a:endParaRPr lang="en-US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EE13D1-3E1B-0D2E-07C5-0D36B75E13C5}"/>
              </a:ext>
            </a:extLst>
          </p:cNvPr>
          <p:cNvSpPr/>
          <p:nvPr/>
        </p:nvSpPr>
        <p:spPr>
          <a:xfrm>
            <a:off x="496865" y="5810586"/>
            <a:ext cx="12227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" pitchFamily="2" charset="0"/>
              </a:rPr>
              <a:t>labels</a:t>
            </a:r>
            <a:endParaRPr lang="en-US" sz="2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810D01-C287-B007-EF88-D69620323D7D}"/>
              </a:ext>
            </a:extLst>
          </p:cNvPr>
          <p:cNvSpPr/>
          <p:nvPr/>
        </p:nvSpPr>
        <p:spPr>
          <a:xfrm>
            <a:off x="8047245" y="4535361"/>
            <a:ext cx="1974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" pitchFamily="2" charset="0"/>
              </a:rPr>
              <a:t>predictions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3159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Inferring parameters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705697" y="3669928"/>
            <a:ext cx="4603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Y</a:t>
            </a:r>
          </a:p>
          <a:p>
            <a:endParaRPr lang="en-US" sz="4400" dirty="0">
              <a:solidFill>
                <a:srgbClr val="00B05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339499" y="3848376"/>
            <a:ext cx="48442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endParaRPr lang="en-US" sz="4400" dirty="0">
              <a:solidFill>
                <a:srgbClr val="C00000"/>
              </a:solidFill>
            </a:endParaRPr>
          </a:p>
          <a:p>
            <a:endParaRPr lang="en-US" sz="4400" dirty="0">
              <a:solidFill>
                <a:srgbClr val="C0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9781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solidFill>
                  <a:srgbClr val="C00000"/>
                </a:solidFill>
              </a:rPr>
              <a:t>θ</a:t>
            </a:r>
            <a:r>
              <a:rPr lang="en-US" sz="3600" dirty="0" err="1"/>
              <a:t>∩</a:t>
            </a:r>
            <a:r>
              <a:rPr lang="en-US" sz="3600" dirty="0" err="1">
                <a:solidFill>
                  <a:srgbClr val="00B050"/>
                </a:solidFill>
              </a:rPr>
              <a:t>Y</a:t>
            </a:r>
            <a:endParaRPr lang="en-US" sz="3600" dirty="0">
              <a:solidFill>
                <a:srgbClr val="00B050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683866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model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training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 </a:t>
            </a:r>
            <a:r>
              <a:rPr lang="en-US" sz="4400" dirty="0" err="1"/>
              <a:t>θ</a:t>
            </a:r>
            <a:r>
              <a:rPr lang="en-US" sz="4400" dirty="0"/>
              <a:t> | Y )  = </a:t>
            </a:r>
            <a:r>
              <a:rPr lang="en-US" sz="4400" dirty="0">
                <a:solidFill>
                  <a:srgbClr val="7030A0"/>
                </a:solidFill>
              </a:rPr>
              <a:t>P(</a:t>
            </a:r>
            <a:r>
              <a:rPr lang="en-US" sz="4400" dirty="0" err="1">
                <a:solidFill>
                  <a:srgbClr val="7030A0"/>
                </a:solidFill>
              </a:rPr>
              <a:t>Y|θ</a:t>
            </a:r>
            <a:r>
              <a:rPr lang="en-US" sz="4400" dirty="0">
                <a:solidFill>
                  <a:srgbClr val="7030A0"/>
                </a:solidFill>
              </a:rPr>
              <a:t>) </a:t>
            </a:r>
            <a:r>
              <a:rPr lang="en-US" sz="4400" dirty="0">
                <a:solidFill>
                  <a:srgbClr val="C00000"/>
                </a:solidFill>
              </a:rPr>
              <a:t>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P(Y)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339601" y="3770329"/>
            <a:ext cx="22565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Distribution</a:t>
            </a:r>
          </a:p>
          <a:p>
            <a:r>
              <a:rPr lang="en-US" sz="2800" dirty="0"/>
              <a:t>to help me </a:t>
            </a:r>
          </a:p>
          <a:p>
            <a:r>
              <a:rPr lang="en-US" sz="2800" dirty="0"/>
              <a:t>find the </a:t>
            </a:r>
          </a:p>
          <a:p>
            <a:r>
              <a:rPr lang="en-US" sz="2800" dirty="0"/>
              <a:t>parameter value</a:t>
            </a:r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4870" y="3759178"/>
            <a:ext cx="164500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This is the</a:t>
            </a:r>
          </a:p>
          <a:p>
            <a:r>
              <a:rPr lang="en-US" sz="2800" dirty="0"/>
              <a:t>likelihood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283068" y="4145013"/>
            <a:ext cx="221419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</a:t>
            </a:r>
          </a:p>
          <a:p>
            <a:r>
              <a:rPr lang="en-US" sz="2800" dirty="0"/>
              <a:t>distribution</a:t>
            </a:r>
          </a:p>
          <a:p>
            <a:r>
              <a:rPr lang="en-US" sz="2800" dirty="0"/>
              <a:t>for parameter</a:t>
            </a:r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432082" y="4113189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Doesn’t </a:t>
            </a:r>
          </a:p>
          <a:p>
            <a:r>
              <a:rPr lang="en-US" sz="2800" dirty="0"/>
              <a:t>matter for</a:t>
            </a:r>
          </a:p>
          <a:p>
            <a:r>
              <a:rPr lang="en-US" sz="2800" dirty="0"/>
              <a:t>us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157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Inferring parameters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696690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model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training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82413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log P(</a:t>
            </a:r>
            <a:r>
              <a:rPr lang="en-US" sz="4400" dirty="0" err="1">
                <a:solidFill>
                  <a:srgbClr val="7030A0"/>
                </a:solidFill>
              </a:rPr>
              <a:t>θ</a:t>
            </a:r>
            <a:r>
              <a:rPr lang="en-US" sz="4400" dirty="0"/>
              <a:t> | </a:t>
            </a:r>
            <a:r>
              <a:rPr lang="en-US" sz="4400" dirty="0">
                <a:solidFill>
                  <a:srgbClr val="00B050"/>
                </a:solidFill>
              </a:rPr>
              <a:t>Y</a:t>
            </a:r>
            <a:r>
              <a:rPr lang="en-US" sz="4400" dirty="0"/>
              <a:t> )  = </a:t>
            </a:r>
            <a:r>
              <a:rPr lang="en-US" sz="4400" dirty="0">
                <a:solidFill>
                  <a:srgbClr val="7030A0"/>
                </a:solidFill>
              </a:rPr>
              <a:t>log P(Y| </a:t>
            </a:r>
            <a:r>
              <a:rPr lang="en-US" sz="4400" dirty="0" err="1">
                <a:solidFill>
                  <a:srgbClr val="7030A0"/>
                </a:solidFill>
              </a:rPr>
              <a:t>θ</a:t>
            </a:r>
            <a:r>
              <a:rPr lang="en-US" sz="4400" dirty="0">
                <a:solidFill>
                  <a:srgbClr val="7030A0"/>
                </a:solidFill>
              </a:rPr>
              <a:t>) + </a:t>
            </a:r>
            <a:r>
              <a:rPr lang="en-US" sz="4400" dirty="0">
                <a:solidFill>
                  <a:srgbClr val="C00000"/>
                </a:solidFill>
              </a:rPr>
              <a:t>log 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</a:t>
            </a:r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69936" y="4217645"/>
            <a:ext cx="2256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log parameter distribution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3734787" y="4256069"/>
            <a:ext cx="274273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log likelihood</a:t>
            </a:r>
            <a:endParaRPr lang="en-US" sz="2800" baseline="-25000" dirty="0"/>
          </a:p>
          <a:p>
            <a:endParaRPr lang="en-US" sz="2800" dirty="0"/>
          </a:p>
          <a:p>
            <a:endParaRPr lang="en-US" sz="2800" i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4902948" y="3429000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6788816" y="4169749"/>
            <a:ext cx="274594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distribution</a:t>
            </a:r>
          </a:p>
          <a:p>
            <a:r>
              <a:rPr lang="en-US" sz="2800" dirty="0"/>
              <a:t>on the parameter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log  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7710564" y="3273438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C4CBCF1-C4EE-0941-8DD3-FD42A697A3BC}"/>
              </a:ext>
            </a:extLst>
          </p:cNvPr>
          <p:cNvSpPr/>
          <p:nvPr/>
        </p:nvSpPr>
        <p:spPr>
          <a:xfrm>
            <a:off x="4118711" y="6292334"/>
            <a:ext cx="19730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log   likelihood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D81864-0DB7-0547-95F9-83E72888326F}"/>
              </a:ext>
            </a:extLst>
          </p:cNvPr>
          <p:cNvSpPr/>
          <p:nvPr/>
        </p:nvSpPr>
        <p:spPr>
          <a:xfrm>
            <a:off x="628404" y="6292334"/>
            <a:ext cx="19010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log   posterior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17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Inferring parameters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0035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model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training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8369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log P( </a:t>
            </a:r>
            <a:r>
              <a:rPr lang="en-US" sz="4400" dirty="0" err="1">
                <a:solidFill>
                  <a:srgbClr val="7030A0"/>
                </a:solidFill>
              </a:rPr>
              <a:t>θ</a:t>
            </a:r>
            <a:r>
              <a:rPr lang="en-US" sz="4400" dirty="0"/>
              <a:t> | </a:t>
            </a:r>
            <a:r>
              <a:rPr lang="en-US" sz="4400" dirty="0">
                <a:solidFill>
                  <a:srgbClr val="00B050"/>
                </a:solidFill>
              </a:rPr>
              <a:t>Y</a:t>
            </a:r>
            <a:r>
              <a:rPr lang="en-US" sz="4400" dirty="0"/>
              <a:t> )  = </a:t>
            </a:r>
            <a:r>
              <a:rPr lang="en-US" sz="4400" dirty="0">
                <a:solidFill>
                  <a:srgbClr val="7030A0"/>
                </a:solidFill>
              </a:rPr>
              <a:t>log P(Y| </a:t>
            </a:r>
            <a:r>
              <a:rPr lang="en-US" sz="4400" dirty="0" err="1">
                <a:solidFill>
                  <a:srgbClr val="7030A0"/>
                </a:solidFill>
              </a:rPr>
              <a:t>θ</a:t>
            </a:r>
            <a:r>
              <a:rPr lang="en-US" sz="4400" dirty="0">
                <a:solidFill>
                  <a:srgbClr val="7030A0"/>
                </a:solidFill>
              </a:rPr>
              <a:t>) + </a:t>
            </a:r>
            <a:r>
              <a:rPr lang="en-US" sz="4400" dirty="0">
                <a:solidFill>
                  <a:srgbClr val="C00000"/>
                </a:solidFill>
              </a:rPr>
              <a:t>log 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02CCC5B-5543-3C42-8BBA-8D4386851098}"/>
                  </a:ext>
                </a:extLst>
              </p:cNvPr>
              <p:cNvSpPr txBox="1"/>
              <p:nvPr/>
            </p:nvSpPr>
            <p:spPr>
              <a:xfrm>
                <a:off x="3493526" y="3802257"/>
                <a:ext cx="2620910" cy="19973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28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f>
                            <m:fPr>
                              <m:ctrlPr>
                                <a:rPr lang="en-US" sz="28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sz="2800" b="0" i="0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ŷ</m:t>
                              </m:r>
                              <m:r>
                                <m:rPr>
                                  <m:nor/>
                                </m:rPr>
                                <a:rPr lang="en-US" sz="2800" b="0" i="0" baseline="-25000" dirty="0" smtClean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sz="2800" dirty="0">
                                  <a:solidFill>
                                    <a:srgbClr val="7030A0"/>
                                  </a:solidFill>
                                </a:rPr>
                                <m:t>θ</m:t>
                              </m:r>
                              <m:r>
                                <m:rPr>
                                  <m:nor/>
                                </m:rPr>
                                <a:rPr lang="en-US" sz="2800" dirty="0">
                                  <a:solidFill>
                                    <a:srgbClr val="7030A0"/>
                                  </a:solidFill>
                                </a:rPr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 </m:t>
                              </m:r>
                              <m:r>
                                <a:rPr lang="cy-GB" sz="2800" i="1" dirty="0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–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y</m:t>
                              </m:r>
                              <m:r>
                                <m:rPr>
                                  <m:nor/>
                                </m:rPr>
                                <a:rPr lang="en-US" sz="2800" b="0" i="0" baseline="-25000" dirty="0" smtClean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i</m:t>
                              </m:r>
                              <m:r>
                                <m:rPr>
                                  <m:nor/>
                                </m:rPr>
                                <a:rPr lang="en-US" sz="2800" b="0" i="0" dirty="0" smtClean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en-US" sz="2800" baseline="300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sz="2800" b="0" i="1" baseline="-25000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m:rPr>
                                  <m:nor/>
                                </m:rPr>
                                <a:rPr lang="en-US" sz="2800" baseline="30000" dirty="0">
                                  <a:solidFill>
                                    <a:srgbClr val="7030A0"/>
                                  </a:solidFill>
                                  <a:latin typeface="Times" pitchFamily="2" charset="0"/>
                                </a:rPr>
                                <m:t>2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US" sz="2800" dirty="0">
                  <a:solidFill>
                    <a:srgbClr val="7030A0"/>
                  </a:solidFill>
                </a:endParaRPr>
              </a:p>
              <a:p>
                <a:pPr algn="ctr"/>
                <a:r>
                  <a:rPr lang="en-US" sz="2800" i="1" dirty="0">
                    <a:solidFill>
                      <a:srgbClr val="7030A0"/>
                    </a:solidFill>
                  </a:rPr>
                  <a:t>Additive normal</a:t>
                </a:r>
              </a:p>
              <a:p>
                <a:pPr algn="ctr"/>
                <a:r>
                  <a:rPr lang="en-US" sz="2800" i="1" dirty="0">
                    <a:solidFill>
                      <a:srgbClr val="7030A0"/>
                    </a:solidFill>
                  </a:rPr>
                  <a:t>errors on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2800" dirty="0">
                        <a:solidFill>
                          <a:srgbClr val="7030A0"/>
                        </a:solidFill>
                        <a:latin typeface="Times" pitchFamily="2" charset="0"/>
                      </a:rPr>
                      <m:t>ŷ</m:t>
                    </m:r>
                  </m:oMath>
                </a14:m>
                <a:endParaRPr lang="en-US" sz="2800" i="1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02CCC5B-5543-3C42-8BBA-8D43868510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3526" y="3802257"/>
                <a:ext cx="2620910" cy="1997342"/>
              </a:xfrm>
              <a:prstGeom prst="rect">
                <a:avLst/>
              </a:prstGeom>
              <a:blipFill>
                <a:blip r:embed="rId2"/>
                <a:stretch>
                  <a:fillRect l="-44444" t="-74684" r="-1932" b="-61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6887968" y="4076343"/>
            <a:ext cx="149592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log  prior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4CBCF1-C4EE-0941-8DD3-FD42A697A3BC}"/>
              </a:ext>
            </a:extLst>
          </p:cNvPr>
          <p:cNvSpPr/>
          <p:nvPr/>
        </p:nvSpPr>
        <p:spPr>
          <a:xfrm>
            <a:off x="4118711" y="6292334"/>
            <a:ext cx="19730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log   likelihood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D81864-0DB7-0547-95F9-83E72888326F}"/>
              </a:ext>
            </a:extLst>
          </p:cNvPr>
          <p:cNvSpPr/>
          <p:nvPr/>
        </p:nvSpPr>
        <p:spPr>
          <a:xfrm>
            <a:off x="628404" y="6292334"/>
            <a:ext cx="19010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log   posterior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1FA8B23-EC30-BE4C-8B7C-4CB7ADD49046}"/>
                  </a:ext>
                </a:extLst>
              </p:cNvPr>
              <p:cNvSpPr txBox="1"/>
              <p:nvPr/>
            </p:nvSpPr>
            <p:spPr>
              <a:xfrm>
                <a:off x="6752802" y="3751567"/>
                <a:ext cx="2472087" cy="24282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28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f>
                            <m:fPr>
                              <m:ctrlPr>
                                <a:rPr lang="en-US" sz="280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sz="2800" b="0" i="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sz="2800" dirty="0">
                                  <a:solidFill>
                                    <a:srgbClr val="C00000"/>
                                  </a:solidFill>
                                </a:rPr>
                                <m:t>θ</m:t>
                              </m:r>
                              <m:r>
                                <m:rPr>
                                  <m:nor/>
                                </m:rPr>
                                <a:rPr lang="en-US" sz="2800" b="0" i="0" baseline="-25000" dirty="0" smtClean="0">
                                  <a:solidFill>
                                    <a:srgbClr val="C00000"/>
                                  </a:solidFill>
                                </a:rPr>
                                <m:t>k</m:t>
                              </m:r>
                              <m:r>
                                <m:rPr>
                                  <m:nor/>
                                </m:rPr>
                                <a:rPr lang="en-US" sz="2800" dirty="0">
                                  <a:solidFill>
                                    <a:srgbClr val="C00000"/>
                                  </a:solidFill>
                                </a:rPr>
                                <m:t>)</m:t>
                              </m:r>
                              <m:r>
                                <m:rPr>
                                  <m:nor/>
                                </m:rPr>
                                <a:rPr lang="cy-GB" sz="2800" dirty="0">
                                  <a:solidFill>
                                    <a:srgbClr val="C00000"/>
                                  </a:solidFill>
                                  <a:latin typeface="Times" pitchFamily="2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800" baseline="30000" dirty="0">
                                  <a:solidFill>
                                    <a:srgbClr val="C00000"/>
                                  </a:solidFill>
                                  <a:latin typeface="Times" pitchFamily="2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800" b="0" i="1" baseline="-25000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m:rPr>
                                  <m:nor/>
                                </m:rPr>
                                <a:rPr lang="en-US" sz="2800" baseline="30000" dirty="0">
                                  <a:solidFill>
                                    <a:srgbClr val="C00000"/>
                                  </a:solidFill>
                                  <a:latin typeface="Times" pitchFamily="2" charset="0"/>
                                </a:rPr>
                                <m:t>2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US" sz="2800" dirty="0">
                  <a:solidFill>
                    <a:srgbClr val="C00000"/>
                  </a:solidFill>
                </a:endParaRPr>
              </a:p>
              <a:p>
                <a:pPr algn="ctr"/>
                <a:r>
                  <a:rPr lang="en-US" sz="2800" i="1" dirty="0">
                    <a:solidFill>
                      <a:srgbClr val="C00000"/>
                    </a:solidFill>
                  </a:rPr>
                  <a:t>Normal  prior </a:t>
                </a:r>
              </a:p>
              <a:p>
                <a:pPr algn="ctr"/>
                <a:r>
                  <a:rPr lang="en-US" sz="2800" i="1" dirty="0">
                    <a:solidFill>
                      <a:srgbClr val="C00000"/>
                    </a:solidFill>
                  </a:rPr>
                  <a:t>on each</a:t>
                </a:r>
              </a:p>
              <a:p>
                <a:pPr algn="ctr"/>
                <a:r>
                  <a:rPr lang="en-US" sz="2800" i="1" dirty="0">
                    <a:solidFill>
                      <a:srgbClr val="C00000"/>
                    </a:solidFill>
                  </a:rPr>
                  <a:t>component of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solidFill>
                          <a:srgbClr val="C00000"/>
                        </a:solidFill>
                      </a:rPr>
                      <m:t>θ</m:t>
                    </m:r>
                  </m:oMath>
                </a14:m>
                <a:endParaRPr lang="en-US" sz="2800" i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1FA8B23-EC30-BE4C-8B7C-4CB7ADD490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2802" y="3751567"/>
                <a:ext cx="2472087" cy="2428229"/>
              </a:xfrm>
              <a:prstGeom prst="rect">
                <a:avLst/>
              </a:prstGeom>
              <a:blipFill>
                <a:blip r:embed="rId3"/>
                <a:stretch>
                  <a:fillRect l="-30612" t="-61458" r="-1020" b="-32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0A7F2540-55A4-044A-B713-D2486839A828}"/>
              </a:ext>
            </a:extLst>
          </p:cNvPr>
          <p:cNvSpPr/>
          <p:nvPr/>
        </p:nvSpPr>
        <p:spPr>
          <a:xfrm>
            <a:off x="628404" y="4020707"/>
            <a:ext cx="2403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L ( </a:t>
            </a:r>
            <a:r>
              <a:rPr lang="en-US" sz="3600" dirty="0" err="1">
                <a:solidFill>
                  <a:srgbClr val="7030A0"/>
                </a:solidFill>
              </a:rPr>
              <a:t>θ</a:t>
            </a:r>
            <a:r>
              <a:rPr lang="en-US" sz="3600" dirty="0"/>
              <a:t> | </a:t>
            </a:r>
            <a:r>
              <a:rPr lang="en-US" sz="3600" dirty="0">
                <a:solidFill>
                  <a:srgbClr val="00B050"/>
                </a:solidFill>
              </a:rPr>
              <a:t>Y</a:t>
            </a:r>
            <a:r>
              <a:rPr lang="en-US" sz="3600" dirty="0"/>
              <a:t> )  =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03B2C4-D3DF-BA4A-A47B-53645E5E313B}"/>
              </a:ext>
            </a:extLst>
          </p:cNvPr>
          <p:cNvSpPr/>
          <p:nvPr/>
        </p:nvSpPr>
        <p:spPr>
          <a:xfrm>
            <a:off x="6452720" y="4159206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8186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8496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AB56-F51A-E747-A4F1-74032218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Suppose I have two six-sided dice: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A:                      1    2     3    4    5    6  </a:t>
                </a:r>
              </a:p>
              <a:p>
                <a:pPr marL="0" indent="0">
                  <a:buNone/>
                </a:pPr>
                <a:r>
                  <a:rPr lang="en-US" dirty="0"/>
                  <a:t>B:                      1    2     3    4    5   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P(O|</a:t>
                </a:r>
                <a:r>
                  <a:rPr lang="en-US" dirty="0"/>
                  <a:t>A</a:t>
                </a:r>
                <a:r>
                  <a:rPr lang="en-US" b="0" dirty="0"/>
                  <a:t>)   =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   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en-US" b="0" dirty="0"/>
                      <m:t>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P(O|B)   =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,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, 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dirty="0"/>
                  <a:t>  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US" b="0" dirty="0"/>
                  <a:t>,  0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918911-C4F2-714C-B6B3-3792C02F3C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8A9B35F-E724-1795-8384-A59656501E1D}"/>
              </a:ext>
            </a:extLst>
          </p:cNvPr>
          <p:cNvSpPr txBox="1"/>
          <p:nvPr/>
        </p:nvSpPr>
        <p:spPr>
          <a:xfrm>
            <a:off x="8900615" y="3868639"/>
            <a:ext cx="2453185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1800" dirty="0"/>
              <a:t>Imagine the rolls of the dice as symptoms of a denial of service attack, </a:t>
            </a:r>
            <a:r>
              <a:rPr lang="en-US" sz="1800" dirty="0" err="1"/>
              <a:t>sypmtoms</a:t>
            </a:r>
            <a:r>
              <a:rPr lang="en-US" sz="1800" dirty="0"/>
              <a:t> of cancer, and the identity of the die (A or B) as the underlying state of nature to be estimated.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751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2277</Words>
  <Application>Microsoft Macintosh PowerPoint</Application>
  <PresentationFormat>Widescreen</PresentationFormat>
  <Paragraphs>295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Corbel</vt:lpstr>
      <vt:lpstr>Courier</vt:lpstr>
      <vt:lpstr>Gill Sans Light</vt:lpstr>
      <vt:lpstr>Times</vt:lpstr>
      <vt:lpstr>Times New Roman</vt:lpstr>
      <vt:lpstr>Office Theme</vt:lpstr>
      <vt:lpstr>03  entropy, KL divergence, </vt:lpstr>
      <vt:lpstr>Office hours</vt:lpstr>
      <vt:lpstr>The norm definitions </vt:lpstr>
      <vt:lpstr>Fairy dust picture of optimization</vt:lpstr>
      <vt:lpstr>Inferring parameters</vt:lpstr>
      <vt:lpstr>Inferring parameters</vt:lpstr>
      <vt:lpstr>Inferring parameters</vt:lpstr>
      <vt:lpstr>Dice problem</vt:lpstr>
      <vt:lpstr>Dice problem</vt:lpstr>
      <vt:lpstr>Dice problem</vt:lpstr>
      <vt:lpstr>Dice problem</vt:lpstr>
      <vt:lpstr>Dice problem</vt:lpstr>
      <vt:lpstr>Dice problem</vt:lpstr>
      <vt:lpstr>Dice problem</vt:lpstr>
      <vt:lpstr>So let’s calculate the odds ratio A:B</vt:lpstr>
      <vt:lpstr>How long will it take?</vt:lpstr>
      <vt:lpstr>How long will it take?</vt:lpstr>
      <vt:lpstr>Wait, what assumptions did I make here?</vt:lpstr>
      <vt:lpstr>Wait, what assumptions did I make here?</vt:lpstr>
      <vt:lpstr>Wait, what assumptions did I make here?</vt:lpstr>
      <vt:lpstr>Dice problem</vt:lpstr>
      <vt:lpstr>Entropy</vt:lpstr>
      <vt:lpstr>Entropy</vt:lpstr>
      <vt:lpstr>Entropy – discrete formulation</vt:lpstr>
      <vt:lpstr>Entropy – continuous formulation</vt:lpstr>
      <vt:lpstr>Entropy – parts of the definition</vt:lpstr>
      <vt:lpstr>Properties of entropy</vt:lpstr>
      <vt:lpstr>Kullback-Leibler divergence</vt:lpstr>
      <vt:lpstr>Properties of the Kullback-Liebler divergence </vt:lpstr>
      <vt:lpstr>So about that K-L divergence asymmetry…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03  entropy, KL divergence, </dc:title>
  <dc:creator>Will Trimble</dc:creator>
  <cp:lastModifiedBy>Will Trimble</cp:lastModifiedBy>
  <cp:revision>22</cp:revision>
  <dcterms:created xsi:type="dcterms:W3CDTF">2022-03-27T14:59:08Z</dcterms:created>
  <dcterms:modified xsi:type="dcterms:W3CDTF">2023-03-23T17:37:45Z</dcterms:modified>
</cp:coreProperties>
</file>

<file path=docProps/thumbnail.jpeg>
</file>